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569" r:id="rId2"/>
    <p:sldId id="599" r:id="rId3"/>
    <p:sldId id="517" r:id="rId4"/>
    <p:sldId id="548" r:id="rId5"/>
    <p:sldId id="570" r:id="rId6"/>
    <p:sldId id="518" r:id="rId7"/>
    <p:sldId id="525" r:id="rId8"/>
    <p:sldId id="604" r:id="rId9"/>
    <p:sldId id="605" r:id="rId10"/>
    <p:sldId id="606" r:id="rId11"/>
    <p:sldId id="526" r:id="rId12"/>
    <p:sldId id="600" r:id="rId13"/>
    <p:sldId id="624" r:id="rId14"/>
    <p:sldId id="625" r:id="rId15"/>
    <p:sldId id="572" r:id="rId16"/>
    <p:sldId id="663" r:id="rId17"/>
    <p:sldId id="521" r:id="rId18"/>
    <p:sldId id="520" r:id="rId19"/>
    <p:sldId id="522" r:id="rId20"/>
    <p:sldId id="523" r:id="rId21"/>
    <p:sldId id="527" r:id="rId22"/>
    <p:sldId id="528" r:id="rId23"/>
    <p:sldId id="531" r:id="rId24"/>
    <p:sldId id="529" r:id="rId25"/>
    <p:sldId id="607" r:id="rId26"/>
    <p:sldId id="532" r:id="rId27"/>
    <p:sldId id="678" r:id="rId28"/>
    <p:sldId id="550" r:id="rId29"/>
    <p:sldId id="534" r:id="rId30"/>
    <p:sldId id="552" r:id="rId31"/>
    <p:sldId id="629" r:id="rId32"/>
    <p:sldId id="662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4" r:id="rId46"/>
    <p:sldId id="645" r:id="rId47"/>
    <p:sldId id="646" r:id="rId48"/>
    <p:sldId id="676" r:id="rId49"/>
    <p:sldId id="677" r:id="rId50"/>
    <p:sldId id="652" r:id="rId51"/>
    <p:sldId id="653" r:id="rId52"/>
    <p:sldId id="654" r:id="rId53"/>
    <p:sldId id="655" r:id="rId54"/>
    <p:sldId id="656" r:id="rId55"/>
    <p:sldId id="657" r:id="rId56"/>
    <p:sldId id="658" r:id="rId57"/>
    <p:sldId id="659" r:id="rId58"/>
    <p:sldId id="660" r:id="rId59"/>
    <p:sldId id="661" r:id="rId60"/>
    <p:sldId id="647" r:id="rId61"/>
    <p:sldId id="648" r:id="rId62"/>
    <p:sldId id="551" r:id="rId63"/>
    <p:sldId id="553" r:id="rId64"/>
    <p:sldId id="608" r:id="rId65"/>
    <p:sldId id="560" r:id="rId66"/>
    <p:sldId id="573" r:id="rId67"/>
    <p:sldId id="538" r:id="rId68"/>
    <p:sldId id="540" r:id="rId69"/>
    <p:sldId id="539" r:id="rId70"/>
    <p:sldId id="541" r:id="rId71"/>
    <p:sldId id="601" r:id="rId72"/>
    <p:sldId id="612" r:id="rId73"/>
    <p:sldId id="575" r:id="rId74"/>
    <p:sldId id="613" r:id="rId75"/>
    <p:sldId id="614" r:id="rId76"/>
    <p:sldId id="671" r:id="rId77"/>
    <p:sldId id="672" r:id="rId78"/>
    <p:sldId id="674" r:id="rId79"/>
    <p:sldId id="675" r:id="rId80"/>
    <p:sldId id="609" r:id="rId81"/>
    <p:sldId id="565" r:id="rId82"/>
    <p:sldId id="616" r:id="rId83"/>
    <p:sldId id="617" r:id="rId84"/>
    <p:sldId id="670" r:id="rId85"/>
    <p:sldId id="664" r:id="rId86"/>
    <p:sldId id="665" r:id="rId87"/>
    <p:sldId id="666" r:id="rId88"/>
    <p:sldId id="667" r:id="rId89"/>
    <p:sldId id="668" r:id="rId90"/>
    <p:sldId id="669" r:id="rId91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8" autoAdjust="0"/>
    <p:restoredTop sz="94541" autoAdjust="0"/>
  </p:normalViewPr>
  <p:slideViewPr>
    <p:cSldViewPr>
      <p:cViewPr varScale="1">
        <p:scale>
          <a:sx n="73" d="100"/>
          <a:sy n="73" d="100"/>
        </p:scale>
        <p:origin x="1998" y="66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4592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1.xml"/><Relationship Id="rId13" Type="http://schemas.openxmlformats.org/officeDocument/2006/relationships/slide" Target="slides/slide46.xml"/><Relationship Id="rId3" Type="http://schemas.openxmlformats.org/officeDocument/2006/relationships/slide" Target="slides/slide34.xml"/><Relationship Id="rId7" Type="http://schemas.openxmlformats.org/officeDocument/2006/relationships/slide" Target="slides/slide40.xml"/><Relationship Id="rId12" Type="http://schemas.openxmlformats.org/officeDocument/2006/relationships/slide" Target="slides/slide45.xml"/><Relationship Id="rId17" Type="http://schemas.openxmlformats.org/officeDocument/2006/relationships/slide" Target="slides/slide87.xml"/><Relationship Id="rId2" Type="http://schemas.openxmlformats.org/officeDocument/2006/relationships/slide" Target="slides/slide33.xml"/><Relationship Id="rId16" Type="http://schemas.openxmlformats.org/officeDocument/2006/relationships/slide" Target="slides/slide86.xml"/><Relationship Id="rId1" Type="http://schemas.openxmlformats.org/officeDocument/2006/relationships/slide" Target="slides/slide31.xml"/><Relationship Id="rId6" Type="http://schemas.openxmlformats.org/officeDocument/2006/relationships/slide" Target="slides/slide37.xml"/><Relationship Id="rId11" Type="http://schemas.openxmlformats.org/officeDocument/2006/relationships/slide" Target="slides/slide44.xml"/><Relationship Id="rId5" Type="http://schemas.openxmlformats.org/officeDocument/2006/relationships/slide" Target="slides/slide36.xml"/><Relationship Id="rId15" Type="http://schemas.openxmlformats.org/officeDocument/2006/relationships/slide" Target="slides/slide61.xml"/><Relationship Id="rId10" Type="http://schemas.openxmlformats.org/officeDocument/2006/relationships/slide" Target="slides/slide43.xml"/><Relationship Id="rId4" Type="http://schemas.openxmlformats.org/officeDocument/2006/relationships/slide" Target="slides/slide35.xml"/><Relationship Id="rId9" Type="http://schemas.openxmlformats.org/officeDocument/2006/relationships/slide" Target="slides/slide42.xml"/><Relationship Id="rId14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016" y="4560901"/>
            <a:ext cx="5367494" cy="4317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420" tIns="50212" rIns="100420" bIns="50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8375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2313"/>
            <a:ext cx="4795838" cy="35972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789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89" tIns="47491" rIns="94989" bIns="4749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40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/>
              <a:t>09/14/2020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wmf"/><Relationship Id="rId5" Type="http://schemas.openxmlformats.org/officeDocument/2006/relationships/image" Target="../media/image8.wmf"/><Relationship Id="rId4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21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22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/>
              <a:t>Data Mining: Data</a:t>
            </a:r>
            <a:endParaRPr lang="en-US" sz="280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706563"/>
            <a:ext cx="81534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Lecture Notes for Chapter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Introduction to Data Mining</a:t>
            </a:r>
            <a:r>
              <a:rPr lang="en-US" altLang="en-US" sz="3200" b="0" dirty="0"/>
              <a:t> , 2</a:t>
            </a:r>
            <a:r>
              <a:rPr lang="en-US" altLang="en-US" sz="3200" b="0" baseline="30000" dirty="0"/>
              <a:t>nd</a:t>
            </a:r>
            <a:r>
              <a:rPr lang="en-US" altLang="en-US" sz="3200" b="0" dirty="0"/>
              <a:t> Edition</a:t>
            </a: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Tan, Steinbach, Kumar</a:t>
            </a: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Critiques of the attribute categorization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(among </a:t>
            </a:r>
            <a:r>
              <a:rPr lang="en-US"/>
              <a:t>many possible) </a:t>
            </a:r>
            <a:r>
              <a:rPr lang="en-US" dirty="0"/>
              <a:t>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end, what is meaningful can be specific to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3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a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7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2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and Objects</a:t>
            </a:r>
          </a:p>
          <a:p>
            <a:endParaRPr lang="en-US" dirty="0"/>
          </a:p>
          <a:p>
            <a:r>
              <a:rPr lang="en-US" dirty="0"/>
              <a:t>Types of Data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r>
              <a:rPr lang="en-US" dirty="0"/>
              <a:t>Similarity and Distance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5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6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7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7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+mj-lt"/>
              </a:rPr>
              <a:t>For objects, noise is an extraneous object</a:t>
            </a:r>
          </a:p>
          <a:p>
            <a:r>
              <a:rPr lang="en-US" sz="2600" dirty="0">
                <a:latin typeface="+mj-lt"/>
              </a:rPr>
              <a:t>For attributes, noise refers to modification of original values</a:t>
            </a:r>
          </a:p>
          <a:p>
            <a:pPr lvl="1"/>
            <a:r>
              <a:rPr lang="en-US" sz="2100" dirty="0">
                <a:latin typeface="+mj-lt"/>
              </a:rPr>
              <a:t>Examples: distortion of a person’s voice when talking on a poor phone and “snow” on television screen</a:t>
            </a:r>
          </a:p>
          <a:p>
            <a:pPr lvl="1"/>
            <a:r>
              <a:rPr lang="en-US" sz="2100" dirty="0">
                <a:latin typeface="+mj-lt"/>
              </a:rPr>
              <a:t>The figures below show two sine waves of the same magnitude and different frequencies, the waves combined, and the two sine waves with random noise</a:t>
            </a:r>
          </a:p>
          <a:p>
            <a:pPr lvl="2"/>
            <a:r>
              <a:rPr lang="en-US" sz="1700" dirty="0">
                <a:latin typeface="+mj-lt"/>
              </a:rPr>
              <a:t> The magnitude and shape of the original signal is distorted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304564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81" y="3733800"/>
            <a:ext cx="304564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1" y="3733800"/>
            <a:ext cx="30456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r>
              <a:rPr lang="en-US" dirty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4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  <a:p>
            <a:r>
              <a:rPr lang="en-US" dirty="0"/>
              <a:t>When should duplicate data not be removed?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90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91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92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0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1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2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3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aseline="30000" dirty="0"/>
                  <a:t>-0.5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  <a:blipFill>
                <a:blip r:embed="rId3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2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 But properties of attribute can be different than the properties of the values used to represent the attribute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>
                <a:cs typeface="Times New Roman" panose="02020603050405020304" pitchFamily="18" charset="0"/>
              </a:rPr>
              <a:t>if and </a:t>
            </a:r>
            <a:r>
              <a:rPr lang="en-US" dirty="0"/>
              <a:t>only if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Common situation is that objects,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cmmi10" pitchFamily="34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/>
              <a:t> </a:t>
            </a:r>
            <a:r>
              <a:rPr lang="en-US" sz="2000" dirty="0"/>
              <a:t>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/>
              <a:t> </a:t>
            </a:r>
            <a:r>
              <a:rPr lang="en-US" sz="2000" dirty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/>
              <a:t>Simple Matching and </a:t>
            </a:r>
            <a:r>
              <a:rPr lang="en-US" sz="2000" dirty="0" err="1"/>
              <a:t>Jaccard</a:t>
            </a:r>
            <a:r>
              <a:rPr lang="en-US" sz="20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              	=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	  	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cs typeface="Times New Roman" pitchFamily="18" charset="0"/>
              </a:rPr>
              <a:t> 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cs typeface="Times New Roman" pitchFamily="18" charset="0"/>
              </a:rPr>
              <a:t>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cs typeface="Times New Roman" pitchFamily="18" charset="0"/>
              </a:rPr>
              <a:t> is the   length of vector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90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0043-3522-4C58-AFFA-73F19119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063665"/>
            <a:ext cx="3612000" cy="2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18500" cy="5181600"/>
          </a:xfrm>
        </p:spPr>
        <p:txBody>
          <a:bodyPr/>
          <a:lstStyle/>
          <a:p>
            <a:r>
              <a:rPr lang="en-US" sz="1800" dirty="0"/>
              <a:t>Compare the three proximity measures according to their behavior under variable transformation</a:t>
            </a:r>
          </a:p>
          <a:p>
            <a:pPr lvl="1"/>
            <a:r>
              <a:rPr lang="en-US" sz="1800" dirty="0"/>
              <a:t>scaling: multiplication by a value</a:t>
            </a:r>
          </a:p>
          <a:p>
            <a:pPr lvl="1"/>
            <a:r>
              <a:rPr lang="en-US" sz="1800" dirty="0"/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Consider the example</a:t>
            </a:r>
          </a:p>
          <a:p>
            <a:pPr lvl="1"/>
            <a:r>
              <a:rPr lang="en-US" sz="1600" b="1" dirty="0"/>
              <a:t>x </a:t>
            </a:r>
            <a:r>
              <a:rPr lang="en-US" sz="1600" dirty="0"/>
              <a:t>= (1</a:t>
            </a:r>
            <a:r>
              <a:rPr lang="en-US" sz="1600" i="1" dirty="0"/>
              <a:t>, </a:t>
            </a:r>
            <a:r>
              <a:rPr lang="en-US" sz="1600" dirty="0"/>
              <a:t>2</a:t>
            </a:r>
            <a:r>
              <a:rPr lang="en-US" sz="1600" i="1" dirty="0"/>
              <a:t>, </a:t>
            </a:r>
            <a:r>
              <a:rPr lang="en-US" sz="1600" dirty="0"/>
              <a:t>4</a:t>
            </a:r>
            <a:r>
              <a:rPr lang="en-US" sz="1600" i="1" dirty="0"/>
              <a:t>, </a:t>
            </a:r>
            <a:r>
              <a:rPr lang="en-US" sz="1600" dirty="0"/>
              <a:t>3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0), </a:t>
            </a:r>
            <a:r>
              <a:rPr lang="es-ES" sz="1600" b="1" dirty="0"/>
              <a:t>y </a:t>
            </a:r>
            <a:r>
              <a:rPr lang="es-ES" sz="1600" dirty="0"/>
              <a:t>= (1</a:t>
            </a:r>
            <a:r>
              <a:rPr lang="es-ES" sz="1600" i="1" dirty="0"/>
              <a:t>, </a:t>
            </a:r>
            <a:r>
              <a:rPr lang="es-ES" sz="1600" dirty="0"/>
              <a:t>2</a:t>
            </a:r>
            <a:r>
              <a:rPr lang="es-ES" sz="1600" i="1" dirty="0"/>
              <a:t>, </a:t>
            </a:r>
            <a:r>
              <a:rPr lang="es-ES" sz="1600" dirty="0"/>
              <a:t>3</a:t>
            </a:r>
            <a:r>
              <a:rPr lang="es-ES" sz="1600" i="1" dirty="0"/>
              <a:t>, </a:t>
            </a:r>
            <a:r>
              <a:rPr lang="es-ES" sz="1600" dirty="0"/>
              <a:t>4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0)</a:t>
            </a:r>
          </a:p>
          <a:p>
            <a:pPr lvl="1"/>
            <a:r>
              <a:rPr lang="en-US" sz="1600" b="1" dirty="0" err="1"/>
              <a:t>y</a:t>
            </a:r>
            <a:r>
              <a:rPr lang="en-US" sz="1600" b="1" baseline="-25000" dirty="0" err="1"/>
              <a:t>s</a:t>
            </a:r>
            <a:r>
              <a:rPr lang="en-US" sz="1600" b="1" baseline="-25000" dirty="0"/>
              <a:t>  </a:t>
            </a:r>
            <a:r>
              <a:rPr lang="en-US" sz="1600" b="1" dirty="0"/>
              <a:t>= y * 2 </a:t>
            </a:r>
            <a:r>
              <a:rPr lang="en-US" sz="1600" dirty="0"/>
              <a:t>(scaled version of y),  </a:t>
            </a:r>
            <a:r>
              <a:rPr lang="en-US" sz="1600" b="1" dirty="0" err="1"/>
              <a:t>y</a:t>
            </a:r>
            <a:r>
              <a:rPr lang="en-US" sz="1600" b="1" baseline="-25000" dirty="0" err="1"/>
              <a:t>t</a:t>
            </a:r>
            <a:r>
              <a:rPr lang="en-US" sz="1600" b="1" baseline="-25000" dirty="0"/>
              <a:t>  </a:t>
            </a:r>
            <a:r>
              <a:rPr lang="en-US" sz="1600" b="1" dirty="0"/>
              <a:t>= y + 5 </a:t>
            </a:r>
            <a:r>
              <a:rPr lang="en-US" sz="1600" dirty="0"/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72512"/>
              </p:ext>
            </p:extLst>
          </p:nvPr>
        </p:nvGraphicFramePr>
        <p:xfrm>
          <a:off x="609600" y="2438400"/>
          <a:ext cx="624839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64103"/>
              </p:ext>
            </p:extLst>
          </p:nvPr>
        </p:nvGraphicFramePr>
        <p:xfrm>
          <a:off x="609600" y="4881880"/>
          <a:ext cx="5638800" cy="129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615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858078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164535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1900030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23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F03CF-33BF-477C-AFA5-11242FC5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Choice of the right proximity measure depends on the domain</a:t>
            </a:r>
          </a:p>
          <a:p>
            <a:r>
              <a:rPr lang="en-US" sz="2200" dirty="0"/>
              <a:t>What is the correct choice of proximity measure for the following situations?</a:t>
            </a:r>
          </a:p>
          <a:p>
            <a:pPr lvl="1"/>
            <a:r>
              <a:rPr lang="en-US" sz="2000" dirty="0"/>
              <a:t>Comparing documents using the frequencies of words</a:t>
            </a:r>
          </a:p>
          <a:p>
            <a:pPr marL="1147763" lvl="2" indent="-233363"/>
            <a:r>
              <a:rPr lang="en-US" sz="1600" dirty="0"/>
              <a:t>Documents are considered similar if the word frequencies are similar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the temperature in Celsius of two locations</a:t>
            </a:r>
          </a:p>
          <a:p>
            <a:pPr marL="1147763" lvl="2" indent="-233363"/>
            <a:r>
              <a:rPr lang="en-US" sz="1600" dirty="0"/>
              <a:t>Two locations are considered similar if the temperatures are similar in magnitude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two time series of temperature measured in Celsius</a:t>
            </a:r>
          </a:p>
          <a:p>
            <a:pPr marL="1147763" lvl="2" indent="-233363"/>
            <a:r>
              <a:rPr lang="en-US" sz="1600" dirty="0"/>
              <a:t>Two time series are considered similar if their “shape” is similar, i.e., they vary in the same way over time, achieving minimums and maximums at similar times, etc. </a:t>
            </a:r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additvity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Maximal Information Coefficient (MIC) and related measures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/>
                  <a:t> is the joint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is the probability that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endParaRPr lang="en-US" dirty="0"/>
              </a:p>
              <a:p>
                <a:r>
                  <a:rPr lang="en-US" dirty="0"/>
                  <a:t>Maximum mutual information for discrete variables is </a:t>
                </a:r>
                <a:br>
                  <a:rPr lang="en-US" dirty="0"/>
                </a:b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(min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), where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is the number of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Information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1518-1524.</a:t>
            </a:r>
          </a:p>
          <a:p>
            <a:r>
              <a:rPr lang="en-US" dirty="0"/>
              <a:t>Applies mutual information to two continuous variables</a:t>
            </a:r>
          </a:p>
          <a:p>
            <a:r>
              <a:rPr lang="en-US" dirty="0"/>
              <a:t>Consider the possible </a:t>
            </a:r>
            <a:r>
              <a:rPr lang="en-US" dirty="0" err="1"/>
              <a:t>binnings</a:t>
            </a:r>
            <a:r>
              <a:rPr lang="en-US" dirty="0"/>
              <a:t> of the variables into discrete categories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 lvl="2" indent="347663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samples (observations, data objects)</a:t>
            </a:r>
            <a:endParaRPr lang="en-US" dirty="0"/>
          </a:p>
          <a:p>
            <a:r>
              <a:rPr lang="en-US" dirty="0"/>
              <a:t>Compute the mutual information</a:t>
            </a:r>
          </a:p>
          <a:p>
            <a:pPr lvl="1"/>
            <a:r>
              <a:rPr lang="en-US" dirty="0"/>
              <a:t>Normalized by 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)</a:t>
            </a:r>
          </a:p>
          <a:p>
            <a:r>
              <a:rPr lang="en-US" dirty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231727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two or more attributes (or objects) into a single attribute (or object)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Data reduction</a:t>
            </a:r>
          </a:p>
          <a:p>
            <a:pPr lvl="2"/>
            <a:r>
              <a:rPr lang="en-US" sz="2200" dirty="0"/>
              <a:t> Reduce the number of attributes or objects</a:t>
            </a:r>
          </a:p>
          <a:p>
            <a:pPr lvl="1"/>
            <a:r>
              <a:rPr lang="en-US" dirty="0"/>
              <a:t>Change of scale</a:t>
            </a:r>
          </a:p>
          <a:p>
            <a:pPr lvl="2"/>
            <a:r>
              <a:rPr lang="en-US" sz="2200" dirty="0"/>
              <a:t> Cities aggregated into regions, states, countries, etc.</a:t>
            </a:r>
          </a:p>
          <a:p>
            <a:pPr lvl="2"/>
            <a:r>
              <a:rPr lang="en-US" sz="2200" dirty="0"/>
              <a:t> Days aggregated into weeks, months, or years</a:t>
            </a:r>
          </a:p>
          <a:p>
            <a:pPr lvl="1"/>
            <a:r>
              <a:rPr lang="en-US" dirty="0"/>
              <a:t>More “stable” data</a:t>
            </a:r>
          </a:p>
          <a:p>
            <a:pPr lvl="2"/>
            <a:r>
              <a:rPr lang="en-US" sz="2200" dirty="0"/>
              <a:t> Aggregated data tends to have less variability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 used in both unsupervised and supervised settings</a:t>
            </a:r>
            <a:endParaRPr lang="en-US" sz="2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76338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6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600" dirty="0"/>
              <a:t>We give an illustration of the usefulness of discretization using the Iris data set</a:t>
            </a:r>
          </a:p>
        </p:txBody>
      </p:sp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Iris Sample Data Set 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219200"/>
            <a:ext cx="8351837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Iris Plant data set.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Can be obtained from the UCI Machine Learning Repository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http://www.ics.uci.edu/~mlearn/MLRepository.html</a:t>
            </a:r>
            <a:r>
              <a:rPr 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From the statistician Douglas Fisher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Three flower types (classes):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400" dirty="0" err="1"/>
              <a:t>Setosa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400" dirty="0" err="1"/>
              <a:t>Versicolour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400" dirty="0" err="1"/>
              <a:t>Virginica</a:t>
            </a:r>
            <a:r>
              <a:rPr 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 (non-class) attributes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 Sepal width and length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 Petal width and length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032125" y="2906713"/>
            <a:ext cx="2073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334000" y="5257800"/>
            <a:ext cx="37338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0">
                <a:latin typeface="Times New Roman" pitchFamily="18" charset="0"/>
              </a:rPr>
              <a:t>Virginica. Robert H. Mohlenbrock. USDA NRCS. 1995. Northeast wetland flora: Field office guide to plant species. Northeast National Technical Center, Chester, PA. Courtesy of USDA NRCS Wetland Science Institute. 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427413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535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Discretization: Iris Example …</a:t>
            </a:r>
          </a:p>
        </p:txBody>
      </p:sp>
      <p:grpSp>
        <p:nvGrpSpPr>
          <p:cNvPr id="5017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5018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0" name="Rectangle 8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How can we tell what the best discretization is?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CC6600"/>
                </a:solidFill>
              </a:rPr>
              <a:t>Unsupervised discretization:</a:t>
            </a:r>
            <a:r>
              <a:rPr lang="en-US"/>
              <a:t> find breaks in the data values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sz="2200"/>
              <a:t>Example:</a:t>
            </a:r>
            <a:br>
              <a:rPr lang="en-US" sz="2200"/>
            </a:br>
            <a:r>
              <a:rPr lang="en-US" sz="2200"/>
              <a:t>Petal Length </a:t>
            </a:r>
            <a:br>
              <a:rPr lang="en-US" sz="22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r>
              <a:rPr lang="en-US" sz="1800"/>
              <a:t>	</a:t>
            </a:r>
          </a:p>
          <a:p>
            <a:pPr lvl="1">
              <a:lnSpc>
                <a:spcPct val="90000"/>
              </a:lnSpc>
            </a:pPr>
            <a:endParaRPr lang="en-US" sz="200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CC6600"/>
                </a:solidFill>
              </a:rPr>
              <a:t>Supervised discretization:</a:t>
            </a:r>
            <a:r>
              <a:rPr lang="en-US"/>
              <a:t> Use class labels to find breaks </a:t>
            </a:r>
            <a:endParaRPr lang="en-US" sz="2800"/>
          </a:p>
        </p:txBody>
      </p:sp>
      <p:pic>
        <p:nvPicPr>
          <p:cNvPr id="5018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2057400"/>
            <a:ext cx="425132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8851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Discretization: Iris Example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41375"/>
            <a:ext cx="6700838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685800" y="5562600"/>
            <a:ext cx="8077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0"/>
              <a:t>Petal width low or petal length low implies Setosa.</a:t>
            </a:r>
          </a:p>
          <a:p>
            <a:r>
              <a:rPr lang="en-US" sz="2000" b="0"/>
              <a:t>Petal width medium or petal length medium implies Versicolour.</a:t>
            </a:r>
          </a:p>
          <a:p>
            <a:r>
              <a:rPr lang="en-US" sz="2000" b="0"/>
              <a:t>Petal width high or petal length high implies Virginica.</a:t>
            </a:r>
          </a:p>
        </p:txBody>
      </p:sp>
      <p:grpSp>
        <p:nvGrpSpPr>
          <p:cNvPr id="49157" name="Group 6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9158" name="Rectangle 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59" name="Rectangle 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920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/>
              <a:t>Is it physically meaningful to say that a temperature of 10 </a:t>
            </a:r>
            <a:r>
              <a:rPr lang="en-US" dirty="0">
                <a:latin typeface="Sylfaen" pitchFamily="18" charset="0"/>
              </a:rPr>
              <a:t>°</a:t>
            </a:r>
            <a:r>
              <a:rPr lang="en-US" dirty="0"/>
              <a:t> is twice that of 5</a:t>
            </a:r>
            <a:r>
              <a:rPr lang="en-US" dirty="0">
                <a:latin typeface="Sylfaen" pitchFamily="18" charset="0"/>
              </a:rPr>
              <a:t>° </a:t>
            </a:r>
            <a:r>
              <a:rPr lang="en-US" dirty="0"/>
              <a:t>on </a:t>
            </a:r>
          </a:p>
          <a:p>
            <a:pPr lvl="1"/>
            <a:r>
              <a:rPr lang="en-US" dirty="0"/>
              <a:t>the Celsius scale?</a:t>
            </a:r>
          </a:p>
          <a:p>
            <a:pPr lvl="1"/>
            <a:r>
              <a:rPr lang="en-US" dirty="0"/>
              <a:t>the Fahrenheit scale?</a:t>
            </a:r>
          </a:p>
          <a:p>
            <a:pPr lvl="1"/>
            <a:r>
              <a:rPr lang="en-US" dirty="0"/>
              <a:t>the Kelvin scale?</a:t>
            </a:r>
          </a:p>
          <a:p>
            <a:pPr lvl="1"/>
            <a:endParaRPr lang="en-US" dirty="0"/>
          </a:p>
          <a:p>
            <a:r>
              <a:rPr lang="en-US" dirty="0"/>
              <a:t>Consider measuring the height above average</a:t>
            </a:r>
          </a:p>
          <a:p>
            <a:pPr lvl="1"/>
            <a:r>
              <a:rPr lang="en-US" dirty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/>
              <a:t>Is this situation analogous to that of temperature?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Binarization maps a continuous or categorical attribute into one or more binary variables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Typically used for association analysis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Often convert a continuous attribute to a categorical attribute and then convert a categorical attribute to a set of binary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Association analysis needs asymmetric binary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Examples: eye color and height measured as </a:t>
            </a:r>
            <a:br>
              <a:rPr lang="en-US"/>
            </a:br>
            <a:r>
              <a:rPr lang="en-US"/>
              <a:t>{low, medium, high}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48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2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476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  <p:extLst>
      <p:ext uri="{BB962C8B-B14F-4D97-AF65-F5344CB8AC3E}">
        <p14:creationId xmlns:p14="http://schemas.microsoft.com/office/powerpoint/2010/main" val="17118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8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146481671</TotalTime>
  <Pages>3</Pages>
  <Words>5137</Words>
  <Application>Microsoft Office PowerPoint</Application>
  <PresentationFormat>On-screen Show (4:3)</PresentationFormat>
  <Paragraphs>801</Paragraphs>
  <Slides>90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90</vt:i4>
      </vt:variant>
    </vt:vector>
  </HeadingPairs>
  <TitlesOfParts>
    <vt:vector size="106" baseType="lpstr">
      <vt:lpstr>Arial</vt:lpstr>
      <vt:lpstr>Cambria</vt:lpstr>
      <vt:lpstr>Cambria Math</vt:lpstr>
      <vt:lpstr>cmmi10</vt:lpstr>
      <vt:lpstr>Monotype Sorts</vt:lpstr>
      <vt:lpstr>Sylfaen</vt:lpstr>
      <vt:lpstr>Tahoma</vt:lpstr>
      <vt:lpstr>Times New Roman</vt:lpstr>
      <vt:lpstr>Wingdings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Critiques of the attribute categorization </vt:lpstr>
      <vt:lpstr>Key Messages for Attribute Types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Correlation measures the linear relationship between objects</vt:lpstr>
      <vt:lpstr>Visually Evaluating Correlation</vt:lpstr>
      <vt:lpstr>Drawback of Correlation</vt:lpstr>
      <vt:lpstr>Correlation vs Cosine vs Euclidean Distance</vt:lpstr>
      <vt:lpstr>Correlation vs cosine vs Euclidean distance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Discretization</vt:lpstr>
      <vt:lpstr>Unsupervised Discretization</vt:lpstr>
      <vt:lpstr>Unsupervised Discretization</vt:lpstr>
      <vt:lpstr>Unsupervised Discretization</vt:lpstr>
      <vt:lpstr>Unsupervised Discretization</vt:lpstr>
      <vt:lpstr>Discretization in Supervised Settings</vt:lpstr>
      <vt:lpstr>Iris Sample Data Set  </vt:lpstr>
      <vt:lpstr>Discretization: Iris Example …</vt:lpstr>
      <vt:lpstr>Discretization: Iris Example</vt:lpstr>
      <vt:lpstr>Binarization</vt:lpstr>
      <vt:lpstr>Attribute Transformation</vt:lpstr>
      <vt:lpstr>PowerPoint Presentation</vt:lpstr>
      <vt:lpstr>PowerPoint Presentation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Steinbach</cp:lastModifiedBy>
  <cp:revision>609</cp:revision>
  <cp:lastPrinted>2019-08-22T18:06:35Z</cp:lastPrinted>
  <dcterms:created xsi:type="dcterms:W3CDTF">1998-03-18T13:44:31Z</dcterms:created>
  <dcterms:modified xsi:type="dcterms:W3CDTF">2020-09-22T00:26:25Z</dcterms:modified>
</cp:coreProperties>
</file>